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76" r:id="rId3"/>
    <p:sldId id="375" r:id="rId4"/>
    <p:sldId id="377" r:id="rId5"/>
    <p:sldId id="268" r:id="rId6"/>
    <p:sldId id="319" r:id="rId7"/>
    <p:sldId id="274" r:id="rId8"/>
    <p:sldId id="271" r:id="rId9"/>
    <p:sldId id="269" r:id="rId10"/>
    <p:sldId id="267" r:id="rId11"/>
    <p:sldId id="292" r:id="rId12"/>
    <p:sldId id="332" r:id="rId13"/>
    <p:sldId id="296" r:id="rId14"/>
    <p:sldId id="299" r:id="rId15"/>
    <p:sldId id="294" r:id="rId16"/>
    <p:sldId id="322" r:id="rId17"/>
    <p:sldId id="320" r:id="rId18"/>
    <p:sldId id="304" r:id="rId19"/>
    <p:sldId id="334" r:id="rId20"/>
    <p:sldId id="333" r:id="rId21"/>
    <p:sldId id="293" r:id="rId22"/>
    <p:sldId id="305" r:id="rId23"/>
    <p:sldId id="313" r:id="rId24"/>
    <p:sldId id="336" r:id="rId25"/>
    <p:sldId id="298" r:id="rId26"/>
    <p:sldId id="321" r:id="rId27"/>
    <p:sldId id="276" r:id="rId28"/>
    <p:sldId id="300" r:id="rId29"/>
    <p:sldId id="301" r:id="rId30"/>
    <p:sldId id="339" r:id="rId31"/>
    <p:sldId id="330" r:id="rId32"/>
    <p:sldId id="378" r:id="rId33"/>
    <p:sldId id="379" r:id="rId34"/>
    <p:sldId id="340" r:id="rId35"/>
    <p:sldId id="341" r:id="rId36"/>
    <p:sldId id="342" r:id="rId37"/>
    <p:sldId id="323" r:id="rId38"/>
    <p:sldId id="316" r:id="rId39"/>
    <p:sldId id="290" r:id="rId40"/>
    <p:sldId id="317" r:id="rId41"/>
    <p:sldId id="318" r:id="rId42"/>
    <p:sldId id="397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1" r:id="rId54"/>
    <p:sldId id="390" r:id="rId55"/>
    <p:sldId id="392" r:id="rId56"/>
    <p:sldId id="393" r:id="rId57"/>
    <p:sldId id="394" r:id="rId58"/>
    <p:sldId id="395" r:id="rId59"/>
    <p:sldId id="396" r:id="rId60"/>
  </p:sldIdLst>
  <p:sldSz cx="9144000" cy="6858000" type="screen4x3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376"/>
            <p14:sldId id="375"/>
            <p14:sldId id="377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296"/>
            <p14:sldId id="299"/>
            <p14:sldId id="294"/>
            <p14:sldId id="322"/>
            <p14:sldId id="320"/>
            <p14:sldId id="304"/>
            <p14:sldId id="334"/>
            <p14:sldId id="333"/>
            <p14:sldId id="293"/>
            <p14:sldId id="305"/>
            <p14:sldId id="313"/>
            <p14:sldId id="336"/>
            <p14:sldId id="298"/>
            <p14:sldId id="321"/>
            <p14:sldId id="276"/>
            <p14:sldId id="300"/>
            <p14:sldId id="301"/>
            <p14:sldId id="339"/>
            <p14:sldId id="330"/>
            <p14:sldId id="378"/>
            <p14:sldId id="379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23"/>
            <p14:sldId id="316"/>
            <p14:sldId id="290"/>
            <p14:sldId id="317"/>
            <p14:sldId id="318"/>
            <p14:sldId id="397"/>
          </p14:sldIdLst>
        </p14:section>
        <p14:section name="Hypothalamus and Appetite Control" id="{05CE794B-3D04-9248-9C64-0B2C385121D5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0"/>
            <p14:sldId id="392"/>
            <p14:sldId id="393"/>
            <p14:sldId id="394"/>
            <p14:sldId id="395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gs" Target="tags/tag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GTT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3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populations</a:t>
            </a:r>
            <a:r>
              <a:rPr lang="en-US" baseline="0" dirty="0" smtClean="0"/>
              <a:t> of neurons in the </a:t>
            </a:r>
            <a:r>
              <a:rPr lang="en-US" baseline="0" dirty="0" err="1" smtClean="0"/>
              <a:t>arcuate</a:t>
            </a:r>
            <a:r>
              <a:rPr lang="en-US" baseline="0" dirty="0" smtClean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</a:t>
            </a:r>
            <a:r>
              <a:rPr lang="en-US" dirty="0" err="1" smtClean="0"/>
              <a:t>vs</a:t>
            </a:r>
            <a:r>
              <a:rPr lang="en-US" dirty="0" smtClean="0"/>
              <a:t> Exocrine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78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subfornicular</a:t>
            </a:r>
            <a:r>
              <a:rPr lang="en-US" baseline="0" dirty="0" smtClean="0"/>
              <a:t> organ, area </a:t>
            </a:r>
            <a:r>
              <a:rPr lang="en-US" baseline="0" dirty="0" err="1" smtClean="0"/>
              <a:t>postrema</a:t>
            </a:r>
            <a:r>
              <a:rPr lang="en-US" baseline="0" dirty="0" smtClean="0"/>
              <a:t> and the hypothalamus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15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anorexigenic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5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</a:t>
            </a:r>
            <a:r>
              <a:rPr lang="en-US" baseline="0" dirty="0" smtClean="0"/>
              <a:t> gene is </a:t>
            </a:r>
            <a:r>
              <a:rPr lang="en-US" baseline="0" dirty="0" err="1" smtClean="0"/>
              <a:t>leptin</a:t>
            </a:r>
            <a:endParaRPr lang="en-US" baseline="0" dirty="0" smtClean="0"/>
          </a:p>
          <a:p>
            <a:r>
              <a:rPr lang="en-US" baseline="0" dirty="0" err="1" smtClean="0"/>
              <a:t>db</a:t>
            </a:r>
            <a:r>
              <a:rPr lang="en-US" baseline="0" dirty="0" smtClean="0"/>
              <a:t> gene is the </a:t>
            </a:r>
            <a:r>
              <a:rPr lang="en-US" baseline="0" dirty="0" err="1" smtClean="0"/>
              <a:t>leptin</a:t>
            </a:r>
            <a:r>
              <a:rPr lang="en-US" baseline="0" dirty="0" smtClean="0"/>
              <a:t> receptor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Pancreatic Function and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51308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6" y="108522"/>
            <a:ext cx="8999303" cy="6749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5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and Hormones After a Meal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glucose goes up (due to the food)</a:t>
            </a:r>
          </a:p>
          <a:p>
            <a:r>
              <a:rPr lang="en-US" dirty="0" smtClean="0"/>
              <a:t>Then insulin increases (in response to glucose)</a:t>
            </a:r>
          </a:p>
          <a:p>
            <a:r>
              <a:rPr lang="en-US" dirty="0" smtClean="0"/>
              <a:t>This causes glucose levels to drop</a:t>
            </a:r>
          </a:p>
          <a:p>
            <a:r>
              <a:rPr lang="en-US" dirty="0" smtClean="0"/>
              <a:t>At the same time glucagon levels will decrease as glucose levels are high, then increase as </a:t>
            </a:r>
            <a:r>
              <a:rPr lang="en-US" dirty="0" err="1" smtClean="0"/>
              <a:t>normoglycemia</a:t>
            </a:r>
            <a:r>
              <a:rPr lang="en-US" dirty="0" smtClean="0"/>
              <a:t> is maintained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4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649"/>
            <a:ext cx="5326893" cy="39250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65856"/>
              </p:ext>
            </p:extLst>
          </p:nvPr>
        </p:nvGraphicFramePr>
        <p:xfrm>
          <a:off x="5844790" y="3297899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248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130637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Appetite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2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28031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Central Role of The Hypothalamus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1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POMC/</a:t>
            </a:r>
            <a:r>
              <a:rPr lang="en-US" dirty="0" err="1" smtClean="0"/>
              <a:t>AgRP</a:t>
            </a:r>
            <a:r>
              <a:rPr lang="en-US" dirty="0" smtClean="0"/>
              <a:t>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54" y="1218364"/>
            <a:ext cx="5303700" cy="563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328" y="2797052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Promotes</a:t>
            </a:r>
          </a:p>
          <a:p>
            <a:pPr algn="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938" y="27970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Suppresses</a:t>
            </a:r>
          </a:p>
          <a:p>
            <a:r>
              <a:rPr lang="en-US" dirty="0" smtClean="0"/>
              <a:t>Appetite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74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Sensing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1417638"/>
            <a:ext cx="7717117" cy="491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023" y="37615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AgRP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2103" y="37615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21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59" y="1417638"/>
            <a:ext cx="6067049" cy="53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9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Regulation of Appetite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on both </a:t>
            </a:r>
            <a:r>
              <a:rPr lang="en-US" dirty="0" err="1" smtClean="0"/>
              <a:t>AgRP</a:t>
            </a:r>
            <a:r>
              <a:rPr lang="en-US" dirty="0" smtClean="0"/>
              <a:t> and POMC Neurons</a:t>
            </a:r>
          </a:p>
          <a:p>
            <a:r>
              <a:rPr lang="en-US" dirty="0" smtClean="0"/>
              <a:t>Enhances excitability of  POMC but inhibits </a:t>
            </a:r>
            <a:r>
              <a:rPr lang="en-US" dirty="0" err="1" smtClean="0"/>
              <a:t>AgRP</a:t>
            </a:r>
            <a:r>
              <a:rPr lang="en-US" dirty="0" smtClean="0"/>
              <a:t> Neurons -&gt; </a:t>
            </a:r>
            <a:r>
              <a:rPr lang="en-US" b="1" dirty="0" smtClean="0"/>
              <a:t>Decreases appetite</a:t>
            </a:r>
          </a:p>
          <a:p>
            <a:r>
              <a:rPr lang="en-US" dirty="0" smtClean="0"/>
              <a:t>Requires transport across blood-brain barrier</a:t>
            </a:r>
          </a:p>
          <a:p>
            <a:r>
              <a:rPr lang="en-US" dirty="0" smtClean="0"/>
              <a:t>What would insulin resistance in the brain do to appetite?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7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and the Ob/Ob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0"/>
            <a:ext cx="4148107" cy="251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60" y="1712550"/>
            <a:ext cx="5124140" cy="2515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3260" y="4227727"/>
            <a:ext cx="14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</a:t>
            </a:r>
            <a:r>
              <a:rPr lang="en-US" dirty="0" smtClean="0"/>
              <a:t>/</a:t>
            </a:r>
            <a:r>
              <a:rPr lang="en-US" dirty="0" err="1" smtClean="0"/>
              <a:t>ob</a:t>
            </a:r>
            <a:r>
              <a:rPr lang="en-US" dirty="0" smtClean="0"/>
              <a:t> mouse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7739" y="4227727"/>
            <a:ext cx="144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16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Leptin</a:t>
            </a:r>
            <a:r>
              <a:rPr lang="en-US" dirty="0" smtClean="0"/>
              <a:t>/</a:t>
            </a:r>
            <a:r>
              <a:rPr lang="en-US" dirty="0" err="1" smtClean="0"/>
              <a:t>Leptin</a:t>
            </a:r>
            <a:r>
              <a:rPr lang="en-US" dirty="0" smtClean="0"/>
              <a:t> Receptor Genes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9116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6354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59502" y="372744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3592" y="37837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73978" y="34622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02264" y="3727444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93258" y="3309493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6962" y="304425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32817" y="3020142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50830" y="3068366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7293" y="383996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91989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33483" y="3462207"/>
            <a:ext cx="90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21608" y="3309494"/>
            <a:ext cx="154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endParaRPr lang="en-US" dirty="0" smtClean="0"/>
          </a:p>
          <a:p>
            <a:r>
              <a:rPr lang="en-US" dirty="0" smtClean="0"/>
              <a:t>Receptors in</a:t>
            </a:r>
          </a:p>
          <a:p>
            <a:r>
              <a:rPr lang="en-US" dirty="0" smtClean="0"/>
              <a:t>Hypothalamus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5733" y="3322042"/>
            <a:ext cx="100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</a:t>
            </a:r>
          </a:p>
          <a:p>
            <a:r>
              <a:rPr lang="en-US" dirty="0" smtClean="0"/>
              <a:t>Food</a:t>
            </a:r>
          </a:p>
          <a:p>
            <a:r>
              <a:rPr lang="en-US" dirty="0" smtClean="0"/>
              <a:t>Intake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06465" y="3839968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41867" y="3783707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65664" y="3797509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8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9026"/>
              </p:ext>
            </p:extLst>
          </p:nvPr>
        </p:nvGraphicFramePr>
        <p:xfrm>
          <a:off x="241300" y="1480228"/>
          <a:ext cx="8553117" cy="3408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Adipocytes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Expansion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LepR</a:t>
                      </a:r>
                      <a:r>
                        <a:rPr lang="en-US" baseline="0" dirty="0" smtClean="0"/>
                        <a:t> (JAK/STAT)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r>
                        <a:rPr lang="en-US" baseline="0" dirty="0" smtClean="0"/>
                        <a:t> POMC, 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 -&gt; Reduced Food Uptake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Adipose, Liver,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Oxidation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20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Ghrelin, the Hunger Hormone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843057" y="1463082"/>
            <a:ext cx="7359413" cy="46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6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747857"/>
              </p:ext>
            </p:extLst>
          </p:nvPr>
        </p:nvGraphicFramePr>
        <p:xfrm>
          <a:off x="241300" y="1480228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GHSR (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-GPCR)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-&gt; 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transport, food intake -&gt;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847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1" y="1417638"/>
            <a:ext cx="4724544" cy="51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8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270034"/>
              </p:ext>
            </p:extLst>
          </p:nvPr>
        </p:nvGraphicFramePr>
        <p:xfrm>
          <a:off x="241300" y="1480228"/>
          <a:ext cx="8553117" cy="2763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Nutrients in Colon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/POMC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 Tract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 Muscle Contraction</a:t>
                      </a:r>
                      <a:r>
                        <a:rPr lang="en-US" baseline="0" dirty="0" smtClean="0"/>
                        <a:t> (GI Motility)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</a:t>
                      </a:r>
                      <a:r>
                        <a:rPr lang="en-US" baseline="0" dirty="0" smtClean="0"/>
                        <a:t>food moves out of 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159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the BBB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, Ghrelin and Insulin transport is reduced.</a:t>
            </a:r>
          </a:p>
          <a:p>
            <a:r>
              <a:rPr lang="en-US" dirty="0" smtClean="0"/>
              <a:t>PYY and Adrenaline permeability is not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4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Forms of Obesity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706532"/>
              </p:ext>
            </p:extLst>
          </p:nvPr>
        </p:nvGraphicFramePr>
        <p:xfrm>
          <a:off x="457200" y="1600200"/>
          <a:ext cx="82296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3418212"/>
                <a:gridCol w="38055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Incidence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-&gt; Reduces Appetite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</a:t>
                      </a:r>
                      <a:r>
                        <a:rPr lang="en-US" baseline="0" dirty="0" smtClean="0"/>
                        <a:t>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POMC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MSH/ACTH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MC4R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BDNF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Downstream of 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NTRK2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6796" y="4936692"/>
            <a:ext cx="681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could a </a:t>
            </a:r>
            <a:r>
              <a:rPr lang="en-US" dirty="0" err="1" smtClean="0"/>
              <a:t>leptin</a:t>
            </a:r>
            <a:r>
              <a:rPr lang="en-US" dirty="0" smtClean="0"/>
              <a:t> deficient patient be treated that might be different from how a </a:t>
            </a:r>
            <a:r>
              <a:rPr lang="en-US" dirty="0" err="1" smtClean="0"/>
              <a:t>idiopathically</a:t>
            </a:r>
            <a:r>
              <a:rPr lang="en-US" dirty="0" smtClean="0"/>
              <a:t> obese patient is treated?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34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7429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1712</TotalTime>
  <Words>2526</Words>
  <Application>Microsoft Macintosh PowerPoint</Application>
  <PresentationFormat>On-screen Show (4:3)</PresentationFormat>
  <Paragraphs>387</Paragraphs>
  <Slides>59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Pancreatic Function and Glucoregulation</vt:lpstr>
      <vt:lpstr>Learning Objectives</vt:lpstr>
      <vt:lpstr>PowerPoint Presentation</vt:lpstr>
      <vt:lpstr>Pancreatic Anatomy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Regulation of Blood Glucose Levels</vt:lpstr>
      <vt:lpstr>Gluconeogenesis</vt:lpstr>
      <vt:lpstr>Glucose Uptake</vt:lpstr>
      <vt:lpstr>Glycogenesis</vt:lpstr>
      <vt:lpstr>Glycogenolysis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Mechanisms to Increase Blood Glucose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Nervous Control of Pancreatic Function</vt:lpstr>
      <vt:lpstr>Glucose and Hormones After a Meal</vt:lpstr>
      <vt:lpstr>Long Term Glucoregulation</vt:lpstr>
      <vt:lpstr>Pathophysiology of Glucose Control</vt:lpstr>
      <vt:lpstr>Type I Diabetes Results from a Loss of Beta Cells</vt:lpstr>
      <vt:lpstr>Type II Diabetes</vt:lpstr>
      <vt:lpstr>Why Is There Insulin Resistance</vt:lpstr>
      <vt:lpstr>Liver Insulin Receptor Knockout</vt:lpstr>
      <vt:lpstr>Mechanisms of Insulin Resistance</vt:lpstr>
      <vt:lpstr>Molecular Mechanisms of Insulin Resistance</vt:lpstr>
      <vt:lpstr>IRS Serine Phosphorylation</vt:lpstr>
      <vt:lpstr>Learning Objectives</vt:lpstr>
      <vt:lpstr>Regulation of Appetite</vt:lpstr>
      <vt:lpstr>Learning Objectives</vt:lpstr>
      <vt:lpstr>The Central Role of The Hypothalamus</vt:lpstr>
      <vt:lpstr>The POMC/AgRP Circuit</vt:lpstr>
      <vt:lpstr>Glucose Sensing Neurons</vt:lpstr>
      <vt:lpstr>Hormonal Control of Appetite</vt:lpstr>
      <vt:lpstr>Insulin Regulation of Appetite</vt:lpstr>
      <vt:lpstr>Leptin and the Ob/Ob Mouse</vt:lpstr>
      <vt:lpstr>The Leptin/Leptin Receptor Genes</vt:lpstr>
      <vt:lpstr>Leptin Summary</vt:lpstr>
      <vt:lpstr>Ghrelin, the Hunger Hormone</vt:lpstr>
      <vt:lpstr>Ghrelin Summary</vt:lpstr>
      <vt:lpstr>PYY</vt:lpstr>
      <vt:lpstr>PYY Summary</vt:lpstr>
      <vt:lpstr>Obesity and the BBB</vt:lpstr>
      <vt:lpstr>Monogenic Forms of Obesity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192</cp:revision>
  <dcterms:created xsi:type="dcterms:W3CDTF">2013-10-29T15:49:59Z</dcterms:created>
  <dcterms:modified xsi:type="dcterms:W3CDTF">2015-03-30T21:50:43Z</dcterms:modified>
</cp:coreProperties>
</file>